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9" r:id="rId14"/>
    <p:sldId id="280" r:id="rId15"/>
    <p:sldId id="277" r:id="rId16"/>
    <p:sldId id="278" r:id="rId17"/>
    <p:sldId id="281" r:id="rId18"/>
    <p:sldId id="262" r:id="rId19"/>
    <p:sldId id="282" r:id="rId20"/>
    <p:sldId id="263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66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86863-29E6-45F3-852E-837E950244EA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EBFB8-6235-4B1C-B515-4A5BABC291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32CA-7C0D-42E3-B9F6-08B825E6917F}" type="datetime1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51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1E5C-BF84-4906-8EC4-857FCD336EDE}" type="datetime1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5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68A2-5E73-4A14-924B-C9DA806C15C8}" type="datetime1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91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FED6-296F-47B3-8162-8E69472AE924}" type="datetime1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62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B6AC-CE47-4A9D-B022-494CB3F29A3A}" type="datetime1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53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A265-8AC4-417F-821D-11628082089D}" type="datetime1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09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371C-F939-49E7-BD82-0EDA33767C31}" type="datetime1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8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C19CB-0F1D-4F63-94DB-DB9D08207627}" type="datetime1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09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95A4-36C0-4EA1-8AFE-4C90575F2A4D}" type="datetime1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80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13DA-849A-4749-B436-97EAC63C92C8}" type="datetime1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93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A51-839A-4FC6-9E40-E296C0F23AF4}" type="datetime1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452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8B7B-F1BF-49EF-B257-AAE0DFC22F04}" type="datetime1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3277-7B06-4241-893D-84129E0EE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81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Programi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Zonës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Funksionale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Shijak</a:t>
            </a:r>
            <a:endParaRPr lang="en-US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Studio D – Development &amp; Dialogue</a:t>
            </a:r>
          </a:p>
          <a:p>
            <a:endParaRPr lang="en-US" sz="2400" b="1" dirty="0" smtClean="0">
              <a:solidFill>
                <a:srgbClr val="3333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33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err="1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Tiranë</a:t>
            </a:r>
            <a:r>
              <a:rPr lang="en-US" sz="2000" b="1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Maj</a:t>
            </a:r>
            <a:r>
              <a:rPr lang="en-US" sz="2000" b="1" dirty="0" smtClean="0">
                <a:solidFill>
                  <a:srgbClr val="333300"/>
                </a:solidFill>
                <a:latin typeface="Arial" pitchFamily="34" charset="0"/>
                <a:cs typeface="Arial" pitchFamily="34" charset="0"/>
              </a:rPr>
              <a:t> 2015</a:t>
            </a:r>
            <a:endParaRPr lang="en-US" sz="2000" b="1" dirty="0">
              <a:solidFill>
                <a:srgbClr val="33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1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latin typeface="Arial" pitchFamily="34" charset="0"/>
                <a:cs typeface="Arial" pitchFamily="34" charset="0"/>
              </a:rPr>
              <a:t>Faktorë që ndikojnë në zhvillimin ekonomik vendor të zonës së Shijakut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Bashkia e Shijakut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është zona me potencialet më të vogla të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prodhimit,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kjo dhe për vetë natyrën e zonës. Ajo është qendra e zonës dhe ka natyrën dhe zhvillimin tipik të një qyteti. 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Tre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komunat e tjera, kanë potenciale prodhimi që plotësojnë nevojat e popullsisë së zonës madje dhe një pjesë të nevojave të  tregjeve rajonale,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Tiranë-Durrës.</a:t>
            </a:r>
          </a:p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Mungesa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e formalizimit të shkëmbimeve tregëtare ndikon drejtpërdrejt në potencialin prodhues  dhe orientimin drejt produkteve të duhuara.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Duke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mos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pasur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kontraktuar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sasinë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produktit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avancë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planifikimi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motivimi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tu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rritur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fermerëve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është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shumë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ulët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latin typeface="Arial" pitchFamily="34" charset="0"/>
                <a:cs typeface="Arial" pitchFamily="34" charset="0"/>
              </a:rPr>
              <a:t>Pikave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të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forta në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zhvillimin ekonomik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të zonës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>
                <a:latin typeface="Arial" pitchFamily="34" charset="0"/>
                <a:cs typeface="Arial" pitchFamily="34" charset="0"/>
              </a:rPr>
              <a:t>Pikat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e forta dhe mundësitë e zonës burojnë nga gjendja natyrale dhe historike, vendodhja gjeogra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ﬁ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ke dhe një forcë punëtore relativisht e kuali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ﬁ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kuar mirë.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latin typeface="Arial" pitchFamily="34" charset="0"/>
                <a:cs typeface="Arial" pitchFamily="34" charset="0"/>
              </a:rPr>
              <a:t>Agrobiznesi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është një shtyllë themelore e ekonomisë lokale dhe diskutimet në fokus identi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ﬁ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kuan një potencial optimal në zgjerimin e volumit dhe marketingun e sektorit të agrobiznesit për të furnizuar tregun e brendshëm.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dirty="0" smtClean="0">
                <a:latin typeface="Arial" pitchFamily="34" charset="0"/>
                <a:cs typeface="Arial" pitchFamily="34" charset="0"/>
              </a:rPr>
              <a:t>Një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tjetër pikë e fortë u identi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ﬁ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kua në mjedisin e bukur natyror të vendit si dhe në trashëgiminë e pasur kulturore që janë burime të mëdha për zhvillimin e një turizmi ngazëllyes kur të krijohet infrastruktura e duhur dhe të zhvillohet promocioni i strukturuar i turizmit.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latin typeface="Arial" pitchFamily="34" charset="0"/>
                <a:cs typeface="Arial" pitchFamily="34" charset="0"/>
              </a:rPr>
              <a:t>Pika të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dobëta në zhvillimin ekonomik të zonës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Infrastruktura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ﬁ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zike e dobët është një shqetësim i madh për të gjithë aktorët vendorë sidomos për bizneset lokale. Furnizimi i pasigurtë me energji elektrike ishte shqetësimi kryesor, por sistemet e papërshtatshme të kanalizimeve dhe furnizimit me uje janë shumë të përhapura gjithashtu.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Konkurrenca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e biznesit informal paraqet një pengesë madhore për komunitetin e biznesit. Zhvillimi i sektorit privat frenohet akoma më shumë nga nivelet e larta të korrupsionit dhe barra e burokracisë së institucioneve publike lokale.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Kapaciteti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i institucioneve bashkiake në përgjithësi u konstatua si i pamjaftueshëm, Komunikimi dhe bashkëpunimi mes qeverisjes vendore dhe biznesit mungon dhe kjo sjell faktin që bashkitë shumë shpesh shihen si pengesë sesa promotore të biznesit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Rrugët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Shijakut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Picture 1" descr="zz_SHIJAK"/>
          <p:cNvPicPr>
            <a:picLocks noChangeAspect="1" noChangeArrowheads="1"/>
          </p:cNvPicPr>
          <p:nvPr/>
        </p:nvPicPr>
        <p:blipFill>
          <a:blip r:embed="rId2" cstate="print"/>
          <a:srcRect t="3496" b="9104"/>
          <a:stretch>
            <a:fillRect/>
          </a:stretch>
        </p:blipFill>
        <p:spPr bwMode="auto">
          <a:xfrm>
            <a:off x="3810000" y="228600"/>
            <a:ext cx="5154612" cy="6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Transporti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ZF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Shijak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3" y="1523998"/>
          <a:ext cx="8153396" cy="4343400"/>
        </p:xfrm>
        <a:graphic>
          <a:graphicData uri="http://schemas.openxmlformats.org/drawingml/2006/table">
            <a:tbl>
              <a:tblPr/>
              <a:tblGrid>
                <a:gridCol w="1219197"/>
                <a:gridCol w="1091576"/>
                <a:gridCol w="1228805"/>
                <a:gridCol w="1190164"/>
                <a:gridCol w="1190164"/>
                <a:gridCol w="1190164"/>
                <a:gridCol w="1043326"/>
              </a:tblGrid>
              <a:tr h="21717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Gjatësia</a:t>
                      </a:r>
                      <a:r>
                        <a:rPr lang="en-GB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 </a:t>
                      </a:r>
                      <a:r>
                        <a:rPr lang="en-GB" sz="1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rrugëve</a:t>
                      </a:r>
                      <a:r>
                        <a:rPr lang="en-GB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km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Distanca më e afërt, km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Distanca më e afërt, minuta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Distanca më e largët, km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Distanca më e largët, minuta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Linja shërbimi urban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Gjepalaj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56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Maminas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26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15-20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Shijak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35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12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38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Xhafzotaj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46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70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45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Probleme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mbetjeve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urbane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planin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lokal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zhvillimit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çështjet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mbrojtjes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mjedisit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menaxhimit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mbetjeve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priotarizuar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nivel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rajonal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ashtu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edhe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vendor;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Autoritetet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vendore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cdo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njësi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zonë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ndërgjegjësuar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përmirësimi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manaxhimit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mbetjeve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konkretisht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shërbimet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pastrimit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faktorë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kyç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zhvillimin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qëndrueshëm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ekonomik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zhvillimin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turizmit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etj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Njësitë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vendore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angazhuar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ndjekjen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politikë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mbështetëse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kundrejt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përmirësimit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buxhetit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lokal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menaxhimin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mbetjeve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drejtim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rritjes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shpenzimeve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shumë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shërbime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ashtu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shumë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investime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vendosja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koshave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grumbullimin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diferencuar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mbetjeve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);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zonën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Shijakut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është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rritur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kërkesa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bizneset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ekonomia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vendore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komuniteti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kontribuar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shumë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drejt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përmirësimit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shërbimit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menaxhimit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mbetjeve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;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Probleme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mbetjeve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urbane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GB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gjitha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NJQVtë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zonës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mungojnë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instrumentat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ligjore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vendore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(p.sh., planet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lokale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menaxhimit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mbetjeve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rregulloret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brendshme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administrimin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mbetjeve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protokollet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standardet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detyrimet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ofruesit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shërbimit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qytetarët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bizneset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etj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);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dirty="0" err="1" smtClean="0">
                <a:latin typeface="Arial" pitchFamily="34" charset="0"/>
                <a:cs typeface="Arial" pitchFamily="34" charset="0"/>
              </a:rPr>
              <a:t>Mosofrimi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shërbimit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komuna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sjell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paqartësi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ndaj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detyrimeve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obligimeve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bashkive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komunave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përbën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burim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ndotjeje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kosto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shtesë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shërbimin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pastrimit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Bashkivsë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cila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ofron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këtë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shërbim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;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njësitë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vendore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ka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kapacitet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njerëzore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limituara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pa-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trajnuara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ofrimin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shërbimi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sipas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standardeve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mangësi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teknike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administrative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stafin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vendor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menaxhimit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mbetjeve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mungojnë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strukturat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bashkiake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direkt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përgjegjëse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monitorimin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parandalimin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ndotjes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urbane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mbetjet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;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Ujësjellësi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Furnizimi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ujë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trajtimi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ujrave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zeza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njihen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pamjaftueshme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jocilësore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përfaqësojnë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nevojë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emergjente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përmirësim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Rehabilitimi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rrjetit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vjetëruar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ujor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ashtu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mungesa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trajtimit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mbetjeve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ujore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identiﬁkuar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sﬁda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madhore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disa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diskutime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përbashkëta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vendimmarrës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partnerë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lokal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Megjithëse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vënë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re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disa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përmirësime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mundësisë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akses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infrastrukturë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vlerësim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pozitiv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kushtet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lokale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Shijak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uji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higjena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mbeten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prioritete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kryesore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pjesën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madhe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njësive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brenda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zonës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Kapacitetet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aktuale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Qeverisjes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vendore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Administrata e Bashkisë, drejtohet nga Kryetari i Bashkisë, i ndihmuar nga N/Kryetari i saj.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Administrata e Bashkisë është e organizuar në Drejtori, Sektorë, Zyra dhe ne qendra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administrative.</a:t>
            </a:r>
          </a:p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Poste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të shërbimit civil sipas radhës hierarkike, janë; Drejtor Drejtorie/,Adminstrator, Përgjegjës Sektori/Zyre, Specialist. Drejtoritë janë njësi bazë të Strukturës Organizative të Bashkisë së Shijakut dhe përgjigjen për një ose disa elementë të një fushe të caktuar. 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Sektorët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përgjigjen për aspekte të vecuara të këtyre elementëve dhe këta të fundit ndahen në zyra kur kjo është e mundur.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400" dirty="0" smtClean="0">
                <a:latin typeface="Arial" pitchFamily="34" charset="0"/>
                <a:cs typeface="Arial" pitchFamily="34" charset="0"/>
              </a:rPr>
              <a:t>Struktura organizative, emërtimet dhe numri i personelit të tyre përcaktohen nga Kryetari i Bashkise dhe miratohen nga Këshilli Bashkiak. Drejtorët e Drejtorive kontrollojnë dhe janë përgjegjës për mbarëvajtjen e disa  sektoreve sipas strukturës administrative të miratuar.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q-AL" sz="2400" dirty="0" smtClean="0">
                <a:latin typeface="Arial" pitchFamily="34" charset="0"/>
                <a:cs typeface="Arial" pitchFamily="34" charset="0"/>
              </a:rPr>
              <a:t>Bashkia e Shijakut garanton funksionin e saj nepermjet taskava te parashikuara ne ligj sipas  akteve ligjore, ashtu edhe taksat e perkoheshme dhe tarifat , te miratuara nga Keshilli Bashkiak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231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04_001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10000"/>
          </a:blip>
          <a:srcRect l="1437" t="4507" r="2191" b="3932"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Pikënisje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Qëllimi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Matje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ndërveprimit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brenda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zonës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funksionale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ndërtuar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ndërhyrje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efektive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përgjigjen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zhvillimit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qëndrueshëm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përmirësimit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qeverisjes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shpërndarjes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shërbimeve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publike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Aktoret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kryesore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pjesemarres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pergatijen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Programit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Zonës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Funksionale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Studio D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Qendër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kërkimore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Zhvillim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Dialog me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përvojë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ndërmarrjen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analizave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kërkimore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zhvillim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lokal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vlerësim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institucional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ndikimit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kuadrit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rregullator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Bashkia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Shijak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Këshilli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bashkiak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Shijak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Komunat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Xhafezotaj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Gjepalaj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Maminas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Grupet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fermerëve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Shoqata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grave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fermere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231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Sinergjia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projekteve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propozuara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Përmirësimi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qeverisjes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shërbimeve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publike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Mbështetje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sipërmarrjen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vogël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mesme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Krijimi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vendeve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mundësive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punësimit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Përkrahje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grupet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individët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nevojë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2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#2: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Zhvillimi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Agro-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turizmit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Objektivi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këtij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projekti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është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zhvillimi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promovimi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qëndrueshem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turizmit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nëpërmjet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mbështetjes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krijimit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fermave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pilot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nxitjen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aktiviteteve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agro-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turistike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destinacion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turistik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Nxitja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zhvillimit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ekonomik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zonës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nëpërmjet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kombinimit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këtyre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sektorëve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ekonomikë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nderlidhur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përfitimet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direkte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fermave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përzgjedhura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Mbështetja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teknologji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pajisje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40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fermave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identifikuara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përzgjedhura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Krijimi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hartës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agro-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turistike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destinacionet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fermave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produkteve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tyre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Promovimi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hartës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agro-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turistike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përfshirja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axhendat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turistike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operatorëve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vendas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huaj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Ngritja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zyrave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informacionit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turistik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4 NJQV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Zonës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Funksionale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Panairi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produktet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tradicionale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bujqësore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blegtorale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zones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nxitja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krijimit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date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përvitshme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festë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lokale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Kohëzgjatja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projektit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muaj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#7: Mbështetja për krijimin e një Sporteli me një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ndalesë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shërbimeve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publike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Objektivat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këtij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projekti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përmirësimi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cilësisë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shërbimeve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publike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komunitet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nëpërmjet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ofrimit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shërbimit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dixhitalizuar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kohë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shkurtër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vend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caktuar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Gjithashtu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nëpërmjet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këtij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projekti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arrihet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lehtësohen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procedurat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qytetarëve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marrë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shërbimet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kërkuara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shkurtohet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afati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marrjes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shërbimit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përmirësohet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bashkëpunimi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qytetar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qeveri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vendore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#10: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Vlerësimi i Trashëgimisë Etno-gastronomike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Objektivi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përgjithshëm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projektit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është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Rigjallërimi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zhvillimi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qëndrueshëm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socio-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ekonomik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Zonën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Funksionale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Shijakut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duke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promovuar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model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turizmit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integruar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”. 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Objektivat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specifike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synuara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projekti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listohen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poshtë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Promovimi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Zonës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Funksionale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Shijakut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alternativë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turizmit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rural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Shqipëri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Krijimi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itinerareve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Agroturizmit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Përfshirja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hartat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guidat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turistike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Shqipëri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gjerë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rajon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Pyetje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algn="r">
              <a:buNone/>
            </a:pPr>
            <a:endParaRPr lang="en-US" i="1" dirty="0" smtClean="0"/>
          </a:p>
          <a:p>
            <a:pPr algn="r">
              <a:buNone/>
            </a:pPr>
            <a:endParaRPr lang="en-US" i="1" dirty="0" smtClean="0"/>
          </a:p>
          <a:p>
            <a:pPr algn="r">
              <a:buNone/>
            </a:pPr>
            <a:r>
              <a:rPr lang="en-US" i="1" dirty="0" err="1" smtClean="0"/>
              <a:t>Faleminderit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Hapat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zbatues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Përgatija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programit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ZF 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krye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kontributin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ekspertëve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fushën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qeverisje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zhvillimit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bujqësor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turizmit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shërbimeve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sociale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proces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filloi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konkludua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Prill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2014.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Hapat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kryesorë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ishin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Mbledhja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dhënave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terren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dhjetor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2014)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Intervista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diskutime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grupe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fokusuara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komunitetin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ZF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Shijak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nëntor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2014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janar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2015)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Kryerja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analizës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zhvillimit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ekonomik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asaj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shpërndarjen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shërbimeve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publike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nivel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vendor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nëntor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2014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janar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2015)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Përgatitja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skicave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projekteve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ndërhyrjet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zonë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pjesë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PZF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Shijak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shkurt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mars 2015)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Forumi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Forumi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PZF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është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vlerësuar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instrument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vlefshëm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dialogu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përfaqësues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vendorë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struktura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nivele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ndryshme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përbërje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takimin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iniciues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marrë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pjesë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përfaqësues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administrata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gjitha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komunave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zonës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Bashkisë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Shijak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organizatat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komunitare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mësues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përvojë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drejtues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bizneseve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Shijak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fermerë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etj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sesionet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diskutuese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Forumit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60%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pjesëmarrësve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qënë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vajza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zona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funksionale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Shijak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cilat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kanë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përfaqësuar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kategoritë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mësipërme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Dialogu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mbi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zhvillimin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ZF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Shijak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Pa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përdorur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instrumente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specifikë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promovues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programi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zonës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funskionale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Shijak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gjetur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interesin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lartë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komunitetit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përfaqësuesve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vendorë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duke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konfirmuar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nivel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ndërgjegjësimi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domethënës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perspektivën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zhvillimit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zonës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përgjigje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këtij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ndërgjegjësimi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media 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kryesisht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vendore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AdriaNET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NTV,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Johaniter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abcnews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oranews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tvsh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ka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realizuar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intervista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ekspertë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angazhuar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diskutimin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alternativave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tendencave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zhvillimit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zonë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Gjithashtu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ajo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pasqyruar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edhe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tryezat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diksutimit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fermerë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mbi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problematikën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zhvillimit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bujqësisë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Shijak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Informimi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kuadër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informimit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shkallë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gjerë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publikut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synimin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përfshirjen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rinjve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procesin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vendimmarrjes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zhvillimit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vendor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është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organizuar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Shkollën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mesme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një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hapur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morën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pjesë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dhe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votuan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për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projekt-skicën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rëndësishme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banorë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gjitha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njësitë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përfshin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ZF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Shijak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rinj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Shijaku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fermere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specialistë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bujqësisë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infrastrukturës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mësues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prindër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etj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>
                <a:latin typeface="Arial" pitchFamily="34" charset="0"/>
                <a:cs typeface="Arial" pitchFamily="34" charset="0"/>
              </a:rPr>
              <a:t>Të dhëna të përgjithshme mbi situatën sociale, 2014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1" y="1371600"/>
          <a:ext cx="8534400" cy="5018403"/>
        </p:xfrm>
        <a:graphic>
          <a:graphicData uri="http://schemas.openxmlformats.org/drawingml/2006/table">
            <a:tbl>
              <a:tblPr/>
              <a:tblGrid>
                <a:gridCol w="1945806"/>
                <a:gridCol w="1449361"/>
                <a:gridCol w="1845401"/>
                <a:gridCol w="1317347"/>
                <a:gridCol w="1976485"/>
              </a:tblGrid>
              <a:tr h="286852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NjQV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Familje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që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jetojnë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me </a:t>
                      </a: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ndihmë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ekonomike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Individë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që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jetojnë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me </a:t>
                      </a: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ndihmë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ekonomike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në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% </a:t>
                      </a: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ndaj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popullsisë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Të papunë</a:t>
                      </a:r>
                      <a:endParaRPr lang="en-US" sz="3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Në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%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5374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Gjepalaj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</a:t>
                      </a:r>
                      <a:endParaRPr lang="en-US" sz="3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2.21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205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n-US" sz="3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5374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Maminas</a:t>
                      </a:r>
                      <a:endParaRPr lang="en-US" sz="3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en-US" sz="3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0.9</a:t>
                      </a:r>
                      <a:endParaRPr lang="en-US" sz="3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265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n-US" sz="3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5374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Shijak</a:t>
                      </a:r>
                      <a:endParaRPr lang="en-US" sz="3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192</a:t>
                      </a:r>
                      <a:endParaRPr lang="en-US" sz="3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11.4</a:t>
                      </a:r>
                      <a:endParaRPr lang="en-US" sz="3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1.100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53746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Xhafzotaj</a:t>
                      </a:r>
                      <a:endParaRPr lang="en-US" sz="3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en-US" sz="3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0.36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947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en-US" sz="3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400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Burimi: Census 2011; Të dhëna administrative nga qarku dhe NjQV, Statistika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3200" dirty="0" smtClean="0">
                <a:latin typeface="Arial" pitchFamily="34" charset="0"/>
                <a:cs typeface="Arial" pitchFamily="34" charset="0"/>
              </a:rPr>
              <a:t>Sipërmarrja dhe biznesi, 2014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2" y="1447800"/>
          <a:ext cx="8762998" cy="4775204"/>
        </p:xfrm>
        <a:graphic>
          <a:graphicData uri="http://schemas.openxmlformats.org/drawingml/2006/table">
            <a:tbl>
              <a:tblPr/>
              <a:tblGrid>
                <a:gridCol w="1523998"/>
                <a:gridCol w="914400"/>
                <a:gridCol w="990600"/>
                <a:gridCol w="1006181"/>
                <a:gridCol w="1116920"/>
                <a:gridCol w="1116920"/>
                <a:gridCol w="977059"/>
                <a:gridCol w="1116920"/>
              </a:tblGrid>
              <a:tr h="14732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Publik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Privat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Shuma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Biznese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private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Biznes i madh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Biznes i mesëm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Biznes i vogël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7366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Gjepalaj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7366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Maminas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132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152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132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78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7366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Shijak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73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573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83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124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293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7366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Xhafzotaj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569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615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569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116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139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314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3200" dirty="0" smtClean="0">
                <a:latin typeface="Arial" pitchFamily="34" charset="0"/>
                <a:cs typeface="Arial" pitchFamily="34" charset="0"/>
              </a:rPr>
              <a:t>Bizneset private sipas sektorëve, 2014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599"/>
          <a:ext cx="8686801" cy="5029202"/>
        </p:xfrm>
        <a:graphic>
          <a:graphicData uri="http://schemas.openxmlformats.org/drawingml/2006/table">
            <a:tbl>
              <a:tblPr/>
              <a:tblGrid>
                <a:gridCol w="1295400"/>
                <a:gridCol w="1143000"/>
                <a:gridCol w="990600"/>
                <a:gridCol w="967613"/>
                <a:gridCol w="1107208"/>
                <a:gridCol w="1107208"/>
                <a:gridCol w="968564"/>
                <a:gridCol w="1107208"/>
              </a:tblGrid>
              <a:tr h="174232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Biznes</a:t>
                      </a:r>
                      <a:r>
                        <a:rPr lang="en-GB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1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r>
                        <a:rPr lang="en-GB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1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madh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Prodhim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Ndërtim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Biznes i mesëm dhe i vogël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Transport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Hoteleri</a:t>
                      </a:r>
                      <a:r>
                        <a:rPr lang="en-GB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1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Shërbime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Bujqësi</a:t>
                      </a:r>
                      <a:r>
                        <a:rPr lang="en-GB" sz="1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1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Peshkim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81858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Gjepalaj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6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81858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Maminas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22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18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110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98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83111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Shijak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83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63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417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345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81858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Xhafzotaj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116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453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62</a:t>
                      </a:r>
                      <a:endParaRPr lang="en-US" sz="1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383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en-US" sz="1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3277-7B06-4241-893D-84129E0EEC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2052</Words>
  <Application>Microsoft Office PowerPoint</Application>
  <PresentationFormat>On-screen Show (4:3)</PresentationFormat>
  <Paragraphs>252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Programi i Zonës Funksionale Shijak</vt:lpstr>
      <vt:lpstr>Pikënisje </vt:lpstr>
      <vt:lpstr>Hapat zbatues</vt:lpstr>
      <vt:lpstr>Forumi</vt:lpstr>
      <vt:lpstr>Dialogu mbi zhvillimin në ZF Shijak</vt:lpstr>
      <vt:lpstr>Informimi</vt:lpstr>
      <vt:lpstr>Të dhëna të përgjithshme mbi situatën sociale, 2014 </vt:lpstr>
      <vt:lpstr>Sipërmarrja dhe biznesi, 2014 </vt:lpstr>
      <vt:lpstr>Bizneset private sipas sektorëve, 2014</vt:lpstr>
      <vt:lpstr>Faktorë që ndikojnë në zhvillimin ekonomik vendor të zonës së Shijakut</vt:lpstr>
      <vt:lpstr>Pikave të forta në zhvillimin ekonomik të zonës</vt:lpstr>
      <vt:lpstr>Pika të dobëta në zhvillimin ekonomik të zonës</vt:lpstr>
      <vt:lpstr>Slide 13</vt:lpstr>
      <vt:lpstr>Transporti në ZF Shijak</vt:lpstr>
      <vt:lpstr>Probleme të mbetjeve urbane</vt:lpstr>
      <vt:lpstr>Probleme të mbetjeve urbane</vt:lpstr>
      <vt:lpstr>Ujësjellësi</vt:lpstr>
      <vt:lpstr>Kapacitetet aktuale të Qeverisjes vendore</vt:lpstr>
      <vt:lpstr>Slide 19</vt:lpstr>
      <vt:lpstr>Sinergjia e projekteve të propozuara</vt:lpstr>
      <vt:lpstr>#2: Zhvillimi i Agro-turizmit</vt:lpstr>
      <vt:lpstr>#7: Mbështetja për krijimin e një Sporteli me një ndalesë të shërbimeve publike</vt:lpstr>
      <vt:lpstr>#10: Vlerësimi i Trashëgimisë Etno-gastronomike</vt:lpstr>
      <vt:lpstr>Slide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Blendi Bushati</dc:creator>
  <cp:lastModifiedBy>Admir Duraj</cp:lastModifiedBy>
  <cp:revision>4</cp:revision>
  <dcterms:created xsi:type="dcterms:W3CDTF">2015-04-08T13:25:01Z</dcterms:created>
  <dcterms:modified xsi:type="dcterms:W3CDTF">2015-05-08T07:26:12Z</dcterms:modified>
</cp:coreProperties>
</file>